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9" r:id="rId2"/>
    <p:sldId id="276" r:id="rId3"/>
    <p:sldId id="280" r:id="rId4"/>
    <p:sldId id="278" r:id="rId5"/>
    <p:sldId id="282" r:id="rId6"/>
    <p:sldId id="281" r:id="rId7"/>
    <p:sldId id="279" r:id="rId8"/>
  </p:sldIdLst>
  <p:sldSz cx="12192000" cy="6858000"/>
  <p:notesSz cx="6858000" cy="994727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ene Bergendorf Johansson" initials="MBJ" lastIdx="2" clrIdx="0">
    <p:extLst>
      <p:ext uri="{19B8F6BF-5375-455C-9EA6-DF929625EA0E}">
        <p15:presenceInfo xmlns:p15="http://schemas.microsoft.com/office/powerpoint/2012/main" userId="S-1-5-21-2100284113-1573851820-878952375-2164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66CC"/>
    <a:srgbClr val="139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yst layout 3 - Markerin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llemlayout 4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5349" autoAdjust="0"/>
  </p:normalViewPr>
  <p:slideViewPr>
    <p:cSldViewPr snapToGrid="0">
      <p:cViewPr varScale="1">
        <p:scale>
          <a:sx n="86" d="100"/>
          <a:sy n="86" d="100"/>
        </p:scale>
        <p:origin x="14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31T19:11:33.558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6DC54-B086-4239-8728-8115D14A8082}" type="datetimeFigureOut">
              <a:rPr lang="da-DK" smtClean="0"/>
              <a:t>28-03-2022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7603B-EF71-415A-B07F-8C373065AA9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5155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7603B-EF71-415A-B07F-8C373065AA94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3589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r-Latn-R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7603B-EF71-415A-B07F-8C373065AA94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9163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r-Latn-R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7603B-EF71-415A-B07F-8C373065AA94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8662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r-Latn-R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7603B-EF71-415A-B07F-8C373065AA94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5908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7603B-EF71-415A-B07F-8C373065AA94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1483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7603B-EF71-415A-B07F-8C373065AA94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5926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9EE355-27DF-415B-8725-762201BF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8A5B8F4-A35D-423C-83C7-6341677FD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3A9391A-23F3-49D1-9421-CEBC7F1F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FEFD8-E9A6-46DA-8E68-60CCDCE0E22A}" type="datetimeFigureOut">
              <a:rPr lang="sl-SI" smtClean="0"/>
              <a:t>28. 03. 2022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C9595D2-4717-4676-9FF8-32F3F7DB3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D7B2C62-EAE9-4979-85E3-9904A70D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FAD84-2117-48F2-893D-04D84D7659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344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430F95-80FA-4A72-9694-C385BEAA3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165873A-53E0-45E5-849B-1ECE32EBF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DB2C59E-0C78-41DF-B895-3EA1E685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FEFD8-E9A6-46DA-8E68-60CCDCE0E22A}" type="datetimeFigureOut">
              <a:rPr lang="sl-SI" smtClean="0"/>
              <a:t>28. 03. 2022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6DFF5E7-27E7-4AB5-AB9D-E26D73AA4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1BB8DAB-EC2A-485C-9234-641A50D8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FAD84-2117-48F2-893D-04D84D7659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040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6C90E9-F1A3-48E8-9843-D085D6AA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3F9A8B65-4B59-4CDD-831F-18EEAF3B7D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FEFD8-E9A6-46DA-8E68-60CCDCE0E22A}" type="datetimeFigureOut">
              <a:rPr lang="sl-SI" smtClean="0"/>
              <a:t>28. 03. 2022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FA4A9F5-C1CC-4AB9-81BB-14C403D79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0DCD5BF-6DE5-4405-8CEC-464A53EF5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FAD84-2117-48F2-893D-04D84D7659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496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94167FF0-805E-4174-BF51-F7412A18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FEFD8-E9A6-46DA-8E68-60CCDCE0E22A}" type="datetimeFigureOut">
              <a:rPr lang="sl-SI" smtClean="0"/>
              <a:t>28. 03. 2022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6CF2D49B-32C7-4A5C-BE7A-BF2D3C105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27F561A-F40C-47C8-80CD-4745B357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FAD84-2117-48F2-893D-04D84D7659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65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9B04-BCF5-4E7F-8483-04DF4E270F6E}" type="datetime1">
              <a:rPr lang="da-DK" smtClean="0"/>
              <a:t>28-03-2022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Steering Committee meeting the 20th of January 2021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63BC-2598-4E1F-A082-1E20A60DFBC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277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8EEF0EB-224D-4FB8-A703-02D5A46B9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634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43CB7FF-F274-4EC2-AA18-9F61FF86F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81370A4-E48B-4356-9EDD-907F0D2BFC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59445"/>
          <a:stretch/>
        </p:blipFill>
        <p:spPr>
          <a:xfrm>
            <a:off x="0" y="5029200"/>
            <a:ext cx="12192000" cy="18288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92B5587-F6D4-41C7-9775-862A17D4172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01575" y="578225"/>
            <a:ext cx="2458253" cy="89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7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omments" Target="../comments/commen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678067460/a69ba6b3fd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mailto:stela.blk@gmail.com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www.gzs.si/wholeugrain" TargetMode="External"/><Relationship Id="rId4" Type="http://schemas.openxmlformats.org/officeDocument/2006/relationships/hyperlink" Target="mailto:stela.stojisavljevic@phi.rs.b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44DF5837-2734-4382-9D3D-19B5921EC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1747" y="1454227"/>
            <a:ext cx="9144000" cy="2489812"/>
          </a:xfrm>
        </p:spPr>
        <p:txBody>
          <a:bodyPr>
            <a:normAutofit fontScale="62500" lnSpcReduction="20000"/>
          </a:bodyPr>
          <a:lstStyle/>
          <a:p>
            <a:endParaRPr lang="sr-Latn-RS" sz="4400" b="1" dirty="0">
              <a:solidFill>
                <a:srgbClr val="002060"/>
              </a:solidFill>
            </a:endParaRPr>
          </a:p>
          <a:p>
            <a:r>
              <a:rPr lang="en-US" sz="5800" b="1" dirty="0">
                <a:solidFill>
                  <a:schemeClr val="tx2"/>
                </a:solidFill>
              </a:rPr>
              <a:t>Where are the </a:t>
            </a:r>
            <a:r>
              <a:rPr lang="en-US" sz="5800" b="1" dirty="0" err="1">
                <a:solidFill>
                  <a:schemeClr val="tx2"/>
                </a:solidFill>
              </a:rPr>
              <a:t>WholEUGrain</a:t>
            </a:r>
            <a:r>
              <a:rPr lang="en-US" sz="5800" b="1" dirty="0">
                <a:solidFill>
                  <a:schemeClr val="tx2"/>
                </a:solidFill>
              </a:rPr>
              <a:t> countries in establishing their own partnerships?</a:t>
            </a:r>
            <a:r>
              <a:rPr lang="sr-Latn-RS" sz="5800" b="1" dirty="0">
                <a:solidFill>
                  <a:schemeClr val="tx2"/>
                </a:solidFill>
              </a:rPr>
              <a:t> </a:t>
            </a:r>
          </a:p>
          <a:p>
            <a:endParaRPr lang="sr-Latn-RS" sz="5800" b="1" dirty="0">
              <a:solidFill>
                <a:schemeClr val="tx2"/>
              </a:solidFill>
            </a:endParaRPr>
          </a:p>
          <a:p>
            <a:r>
              <a:rPr lang="sr-Latn-RS" sz="5800" b="1" dirty="0">
                <a:solidFill>
                  <a:schemeClr val="tx2"/>
                </a:solidFill>
              </a:rPr>
              <a:t>Experience of the Republic of Srpska</a:t>
            </a:r>
          </a:p>
          <a:p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FEFF674-14FF-4EB0-9AC7-731DCC8979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95" r="14033" b="37076"/>
          <a:stretch/>
        </p:blipFill>
        <p:spPr>
          <a:xfrm>
            <a:off x="180753" y="207325"/>
            <a:ext cx="3891517" cy="133495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F997275-B057-45F6-9FE8-5658EC02F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747" y="207325"/>
            <a:ext cx="6303810" cy="682811"/>
          </a:xfrm>
          <a:prstGeom prst="rect">
            <a:avLst/>
          </a:prstGeom>
        </p:spPr>
      </p:pic>
      <p:sp>
        <p:nvSpPr>
          <p:cNvPr id="2" name="Tekstfelt 1"/>
          <p:cNvSpPr txBox="1"/>
          <p:nvPr/>
        </p:nvSpPr>
        <p:spPr>
          <a:xfrm>
            <a:off x="2963538" y="3944039"/>
            <a:ext cx="64301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rgbClr val="002060"/>
                </a:solidFill>
              </a:rPr>
              <a:t>WholEUGrain Spring School Conference, 29th March 2022</a:t>
            </a:r>
          </a:p>
          <a:p>
            <a:pPr algn="ctr"/>
            <a:endParaRPr lang="sr-Latn-RS" dirty="0">
              <a:solidFill>
                <a:srgbClr val="002060"/>
              </a:solidFill>
            </a:endParaRPr>
          </a:p>
          <a:p>
            <a:pPr algn="ctr"/>
            <a:r>
              <a:rPr lang="sr-Latn-RS" dirty="0">
                <a:solidFill>
                  <a:srgbClr val="002060"/>
                </a:solidFill>
              </a:rPr>
              <a:t>Stela Stojisavljević, MD PhD, on behalf of the PHI RS Project Team</a:t>
            </a:r>
          </a:p>
          <a:p>
            <a:pPr algn="ctr"/>
            <a:r>
              <a:rPr lang="sr-Latn-RS" dirty="0">
                <a:solidFill>
                  <a:srgbClr val="002060"/>
                </a:solidFill>
              </a:rPr>
              <a:t>Institute of Public Health of the Republic of Srpska (PHI RS)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8977" y="5338116"/>
            <a:ext cx="6633023" cy="106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3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1012" y="0"/>
            <a:ext cx="10201619" cy="1003892"/>
          </a:xfrm>
        </p:spPr>
        <p:txBody>
          <a:bodyPr>
            <a:normAutofit/>
          </a:bodyPr>
          <a:lstStyle/>
          <a:p>
            <a:pPr algn="l"/>
            <a:r>
              <a:rPr lang="sr-Latn-R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Prevention of NCDs in the RS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70332" y="1462930"/>
            <a:ext cx="10697380" cy="5299590"/>
          </a:xfrm>
        </p:spPr>
        <p:txBody>
          <a:bodyPr>
            <a:normAutofit/>
          </a:bodyPr>
          <a:lstStyle/>
          <a:p>
            <a:pPr algn="l"/>
            <a:r>
              <a:rPr lang="sr-Latn-RS" sz="2600" dirty="0"/>
              <a:t>Action Plan for the prevention of NCDs in the 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r-Latn-RS" sz="2600" dirty="0"/>
              <a:t>MoHSW RS and PHI RS – main actors in the field of the public health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r-Latn-RS" sz="2600" dirty="0"/>
              <a:t>Local self-governmnet units responsible at the local level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r-Latn-RS" sz="2600" dirty="0"/>
              <a:t>Priority </a:t>
            </a:r>
            <a:r>
              <a:rPr lang="sr-Latn-RS" dirty="0"/>
              <a:t>interventions at the population level: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r-Latn-RS" sz="2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Latn-RS" sz="2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Latn-RS" sz="2600" dirty="0"/>
          </a:p>
          <a:p>
            <a:pPr marL="514350" indent="-514350" algn="l">
              <a:buAutoNum type="arabicPeriod"/>
            </a:pPr>
            <a:endParaRPr lang="sr-Latn-RS" sz="2800" dirty="0"/>
          </a:p>
        </p:txBody>
      </p:sp>
      <p:sp>
        <p:nvSpPr>
          <p:cNvPr id="10" name="Oval 9"/>
          <p:cNvSpPr/>
          <p:nvPr/>
        </p:nvSpPr>
        <p:spPr>
          <a:xfrm>
            <a:off x="969254" y="3646583"/>
            <a:ext cx="3833001" cy="14982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tx1"/>
                </a:solidFill>
              </a:rPr>
              <a:t>Promoting healthy consumption through fiscal and marketing policies</a:t>
            </a:r>
          </a:p>
          <a:p>
            <a:pPr algn="ctr"/>
            <a:endParaRPr lang="sr-Latn-RS" dirty="0"/>
          </a:p>
        </p:txBody>
      </p:sp>
      <p:sp>
        <p:nvSpPr>
          <p:cNvPr id="11" name="Oval 10"/>
          <p:cNvSpPr/>
          <p:nvPr/>
        </p:nvSpPr>
        <p:spPr>
          <a:xfrm>
            <a:off x="904501" y="4981221"/>
            <a:ext cx="3897754" cy="15738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tx1"/>
                </a:solidFill>
              </a:rPr>
              <a:t>Reformulation and improvement of products: salt, fats and sugars</a:t>
            </a:r>
          </a:p>
          <a:p>
            <a:pPr algn="ctr"/>
            <a:endParaRPr lang="sr-Latn-RS" dirty="0"/>
          </a:p>
        </p:txBody>
      </p:sp>
      <p:sp>
        <p:nvSpPr>
          <p:cNvPr id="16" name="Rectangle 15"/>
          <p:cNvSpPr/>
          <p:nvPr/>
        </p:nvSpPr>
        <p:spPr>
          <a:xfrm>
            <a:off x="6079104" y="3338482"/>
            <a:ext cx="2844559" cy="1064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tx1"/>
                </a:solidFill>
              </a:rPr>
              <a:t>Promotion of the Whole Grain Production and Use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55142" y="5698408"/>
            <a:ext cx="2844559" cy="1064112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tx1"/>
                </a:solidFill>
              </a:rPr>
              <a:t>PPP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00762" y="4518445"/>
            <a:ext cx="2844559" cy="1064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tx1"/>
                </a:solidFill>
              </a:rPr>
              <a:t>Promotion of the Whole Grain Production and Use</a:t>
            </a:r>
          </a:p>
        </p:txBody>
      </p:sp>
    </p:spTree>
    <p:extLst>
      <p:ext uri="{BB962C8B-B14F-4D97-AF65-F5344CB8AC3E}">
        <p14:creationId xmlns:p14="http://schemas.microsoft.com/office/powerpoint/2010/main" val="292874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1012" y="0"/>
            <a:ext cx="10201619" cy="1003892"/>
          </a:xfrm>
        </p:spPr>
        <p:txBody>
          <a:bodyPr>
            <a:normAutofit/>
          </a:bodyPr>
          <a:lstStyle/>
          <a:p>
            <a:pPr algn="l"/>
            <a:r>
              <a:rPr lang="sr-Latn-R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So far activites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70332" y="1462930"/>
            <a:ext cx="10697380" cy="529959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600" dirty="0"/>
              <a:t>Project Team established within PHI 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600" dirty="0"/>
              <a:t>Exchange of information with other project partners, MoH RS, Chamber of Commerce and other relevaqnt stakeholders in the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600" dirty="0"/>
              <a:t>Literature and legal documents related to WG production and distribution studied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600" dirty="0"/>
              <a:t>Relevant stakeholders have been identified from public and private sector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600" dirty="0"/>
              <a:t>The meeting with stakeholders held in December 2021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600" dirty="0"/>
              <a:t>Promotion of WG in pre-school and school environment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600" dirty="0"/>
              <a:t>Preparation for Spring school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600" dirty="0"/>
              <a:t>ADMINISTRATIVE CHALLANGES!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249" y="5701724"/>
            <a:ext cx="663302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1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1012" y="0"/>
            <a:ext cx="10201619" cy="1003892"/>
          </a:xfrm>
        </p:spPr>
        <p:txBody>
          <a:bodyPr>
            <a:normAutofit fontScale="90000"/>
          </a:bodyPr>
          <a:lstStyle/>
          <a:p>
            <a:pPr algn="l"/>
            <a:r>
              <a:rPr lang="sr-Latn-R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meeting with stakeholders in December 2021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70331" y="1462930"/>
            <a:ext cx="9838063" cy="529959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sr-Latn-R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Latn-R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977" y="5898409"/>
            <a:ext cx="6633023" cy="1060796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413136"/>
              </p:ext>
            </p:extLst>
          </p:nvPr>
        </p:nvGraphicFramePr>
        <p:xfrm>
          <a:off x="870333" y="1436994"/>
          <a:ext cx="9992298" cy="43283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18602">
                  <a:extLst>
                    <a:ext uri="{9D8B030D-6E8A-4147-A177-3AD203B41FA5}">
                      <a16:colId xmlns:a16="http://schemas.microsoft.com/office/drawing/2014/main" val="1952280466"/>
                    </a:ext>
                  </a:extLst>
                </a:gridCol>
                <a:gridCol w="2236424">
                  <a:extLst>
                    <a:ext uri="{9D8B030D-6E8A-4147-A177-3AD203B41FA5}">
                      <a16:colId xmlns:a16="http://schemas.microsoft.com/office/drawing/2014/main" val="3787584766"/>
                    </a:ext>
                  </a:extLst>
                </a:gridCol>
                <a:gridCol w="2137272">
                  <a:extLst>
                    <a:ext uri="{9D8B030D-6E8A-4147-A177-3AD203B41FA5}">
                      <a16:colId xmlns:a16="http://schemas.microsoft.com/office/drawing/2014/main" val="3026787297"/>
                    </a:ext>
                  </a:extLst>
                </a:gridCol>
              </a:tblGrid>
              <a:tr h="343102">
                <a:tc>
                  <a:txBody>
                    <a:bodyPr/>
                    <a:lstStyle/>
                    <a:p>
                      <a:r>
                        <a:rPr lang="sr-Latn-RS" dirty="0"/>
                        <a:t>Public and Academic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Private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Civil Society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201041"/>
                  </a:ext>
                </a:extLst>
              </a:tr>
              <a:tr h="638805">
                <a:tc>
                  <a:txBody>
                    <a:bodyPr/>
                    <a:lstStyle/>
                    <a:p>
                      <a:r>
                        <a:rPr lang="sr-Latn-RS" dirty="0"/>
                        <a:t>Public Health Institute of the Republic of Srpska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Krajina Klas – bakery</a:t>
                      </a:r>
                      <a:r>
                        <a:rPr lang="sr-Latn-RS" baseline="0" dirty="0"/>
                        <a:t> industry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Association of consumer protection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991894"/>
                  </a:ext>
                </a:extLst>
              </a:tr>
              <a:tr h="878283">
                <a:tc>
                  <a:txBody>
                    <a:bodyPr/>
                    <a:lstStyle/>
                    <a:p>
                      <a:r>
                        <a:rPr lang="sr-Latn-RS" dirty="0"/>
                        <a:t>Ministry of Economic Affairs and International Cooperation in the Government of the Republic of Srpska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Žitoprodukt – bakery 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822836"/>
                  </a:ext>
                </a:extLst>
              </a:tr>
              <a:tr h="638805">
                <a:tc>
                  <a:txBody>
                    <a:bodyPr/>
                    <a:lstStyle/>
                    <a:p>
                      <a:r>
                        <a:rPr lang="sr-Latn-RS" dirty="0"/>
                        <a:t>Chamber of Commerce of the Republic of Srpska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Semberija – milling 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729827"/>
                  </a:ext>
                </a:extLst>
              </a:tr>
              <a:tr h="638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University</a:t>
                      </a:r>
                      <a:r>
                        <a:rPr lang="sr-Latn-RS" baseline="0" dirty="0"/>
                        <a:t> C</a:t>
                      </a:r>
                      <a:r>
                        <a:rPr lang="sr-Latn-RS" dirty="0"/>
                        <a:t>linical Center of the Republic of Srpska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408826"/>
                  </a:ext>
                </a:extLst>
              </a:tr>
              <a:tr h="417233">
                <a:tc>
                  <a:txBody>
                    <a:bodyPr/>
                    <a:lstStyle/>
                    <a:p>
                      <a:r>
                        <a:rPr lang="sr-Latn-RS" dirty="0"/>
                        <a:t>University of Banja Luka, Agricultural 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971587"/>
                  </a:ext>
                </a:extLst>
              </a:tr>
              <a:tr h="382373">
                <a:tc>
                  <a:txBody>
                    <a:bodyPr/>
                    <a:lstStyle/>
                    <a:p>
                      <a:r>
                        <a:rPr lang="sr-Latn-RS" dirty="0"/>
                        <a:t>Republic Administration for Inspection Activities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149293"/>
                  </a:ext>
                </a:extLst>
              </a:tr>
              <a:tr h="365031">
                <a:tc>
                  <a:txBody>
                    <a:bodyPr/>
                    <a:lstStyle/>
                    <a:p>
                      <a:r>
                        <a:rPr lang="sr-Latn-RS" dirty="0"/>
                        <a:t>RS Agricultural Institute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353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33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Link to other activities/projects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896" y="1817783"/>
            <a:ext cx="10515600" cy="5593069"/>
          </a:xfrm>
        </p:spPr>
        <p:txBody>
          <a:bodyPr/>
          <a:lstStyle/>
          <a:p>
            <a:r>
              <a:rPr lang="sr-Latn-RS" dirty="0"/>
              <a:t>Promotion of Whole Grain intake in pre-schools and schools – PUPPI project (UNICEF)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>
                <a:hlinkClick r:id="rId3"/>
              </a:rPr>
              <a:t>https://vimeo.com/678067460/a69ba6b3fd</a:t>
            </a: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r>
              <a:rPr lang="sr-Latn-RS" dirty="0"/>
              <a:t>Organized eductation for children, teachers and p</a:t>
            </a:r>
            <a:r>
              <a:rPr lang="sr-Cyrl-BA" dirty="0"/>
              <a:t>а</a:t>
            </a:r>
            <a:r>
              <a:rPr lang="sr-Latn-RS" dirty="0"/>
              <a:t>rents</a:t>
            </a:r>
          </a:p>
          <a:p>
            <a:pPr marL="0" indent="0">
              <a:buNone/>
            </a:pPr>
            <a:endParaRPr lang="sr-Latn-RS" dirty="0"/>
          </a:p>
          <a:p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729" y="5707322"/>
            <a:ext cx="6633023" cy="10607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839165-1B9B-4BA8-9853-9FA9911FA28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319" y="2268407"/>
            <a:ext cx="4156886" cy="20564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67949B-A63B-4D0A-9566-876C013C25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1" r="19453"/>
          <a:stretch/>
        </p:blipFill>
        <p:spPr>
          <a:xfrm>
            <a:off x="1779373" y="4817074"/>
            <a:ext cx="3464011" cy="1960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204660-BE69-40CF-BE07-7A5E27805BA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695" y="4324865"/>
            <a:ext cx="2683350" cy="244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9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>
                <a:solidFill>
                  <a:schemeClr val="accent1">
                    <a:lumMod val="75000"/>
                  </a:schemeClr>
                </a:solidFill>
              </a:rPr>
              <a:t>Challanges!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Administrative procedures</a:t>
            </a:r>
          </a:p>
          <a:p>
            <a:r>
              <a:rPr lang="sr-Latn-RS" dirty="0"/>
              <a:t>Short time for the implementation of the project</a:t>
            </a:r>
          </a:p>
          <a:p>
            <a:r>
              <a:rPr lang="sr-Latn-RS" dirty="0"/>
              <a:t>Public stakeholders need a long period of time to recognize their role in WG project</a:t>
            </a:r>
          </a:p>
          <a:p>
            <a:r>
              <a:rPr lang="sr-Latn-RS" dirty="0"/>
              <a:t>Limited commercial interest in the population health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977" y="5797204"/>
            <a:ext cx="663302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08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A80EE58-6158-463A-82A3-EBA78B6B6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283" y="1388125"/>
            <a:ext cx="10939748" cy="485843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sr-Latn-RS" sz="4000" b="1" dirty="0">
                <a:solidFill>
                  <a:srgbClr val="002060"/>
                </a:solidFill>
              </a:rPr>
              <a:t>Thanks for your attention!</a:t>
            </a:r>
          </a:p>
          <a:p>
            <a:pPr marL="0" indent="0" algn="ctr">
              <a:buNone/>
            </a:pPr>
            <a:endParaRPr lang="en-US" sz="2900" b="1" dirty="0">
              <a:solidFill>
                <a:srgbClr val="002060"/>
              </a:solidFill>
              <a:hlinkClick r:id="rId3"/>
            </a:endParaRPr>
          </a:p>
          <a:p>
            <a:pPr marL="0" indent="0" algn="ctr">
              <a:buNone/>
            </a:pPr>
            <a:r>
              <a:rPr lang="sr-Latn-RS" sz="2900" b="1" dirty="0">
                <a:solidFill>
                  <a:srgbClr val="002060"/>
                </a:solidFill>
                <a:hlinkClick r:id="rId3"/>
              </a:rPr>
              <a:t>stela.blk</a:t>
            </a:r>
            <a:r>
              <a:rPr lang="en-US" sz="2900" b="1" dirty="0">
                <a:solidFill>
                  <a:srgbClr val="002060"/>
                </a:solidFill>
                <a:hlinkClick r:id="rId3"/>
              </a:rPr>
              <a:t>@gmail.com</a:t>
            </a:r>
            <a:endParaRPr lang="en-US" sz="29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900" b="1" dirty="0">
                <a:solidFill>
                  <a:srgbClr val="002060"/>
                </a:solidFill>
                <a:hlinkClick r:id="rId4"/>
              </a:rPr>
              <a:t>stela.stojisavljevic@phi.rs.ba</a:t>
            </a:r>
            <a:endParaRPr lang="en-US" sz="29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r-Latn-RS" sz="4000" b="1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sr-Latn-RS" sz="4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r-Latn-RS" sz="4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sr-Latn-RS" sz="4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sr-Latn-RS" sz="4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AU" sz="4000" b="1" dirty="0">
                <a:solidFill>
                  <a:srgbClr val="002060"/>
                </a:solidFill>
              </a:rPr>
              <a:t>More about the project:</a:t>
            </a:r>
            <a:br>
              <a:rPr lang="sl-SI" b="1" dirty="0">
                <a:solidFill>
                  <a:srgbClr val="002060"/>
                </a:solidFill>
              </a:rPr>
            </a:br>
            <a:br>
              <a:rPr lang="sl-SI" b="1" dirty="0">
                <a:solidFill>
                  <a:srgbClr val="002060"/>
                </a:solidFill>
              </a:rPr>
            </a:br>
            <a:r>
              <a:rPr lang="sl-SI" dirty="0">
                <a:hlinkClick r:id="rId5"/>
              </a:rPr>
              <a:t>https://www.gzs.si/wholeugrain</a:t>
            </a:r>
            <a:endParaRPr lang="sl-SI" dirty="0"/>
          </a:p>
          <a:p>
            <a:pPr marL="0" indent="0" algn="ctr">
              <a:buNone/>
            </a:pPr>
            <a:br>
              <a:rPr lang="sl-SI" dirty="0"/>
            </a:b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E2288AE-8328-4A32-8877-D2D7D6637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958" y="406987"/>
            <a:ext cx="6303810" cy="6828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4770" y="3188298"/>
            <a:ext cx="1884774" cy="1258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9438" y="5797204"/>
            <a:ext cx="663302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61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410</Words>
  <Application>Microsoft Office PowerPoint</Application>
  <PresentationFormat>Širokozaslonsko</PresentationFormat>
  <Paragraphs>73</Paragraphs>
  <Slides>7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PowerPointova predstavitev</vt:lpstr>
      <vt:lpstr>Prevention of NCDs in the RS</vt:lpstr>
      <vt:lpstr>So far activites</vt:lpstr>
      <vt:lpstr>The meeting with stakeholders in December 2021</vt:lpstr>
      <vt:lpstr>Link to other activities/projects</vt:lpstr>
      <vt:lpstr>Challanges!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Dea Zavadlav</dc:creator>
  <cp:lastModifiedBy>Dea Zavadlav</cp:lastModifiedBy>
  <cp:revision>127</cp:revision>
  <cp:lastPrinted>2022-03-25T08:31:47Z</cp:lastPrinted>
  <dcterms:created xsi:type="dcterms:W3CDTF">2020-02-19T08:06:55Z</dcterms:created>
  <dcterms:modified xsi:type="dcterms:W3CDTF">2022-03-28T10:45:58Z</dcterms:modified>
</cp:coreProperties>
</file>